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15119350" cy="21383625"/>
  <p:notesSz cx="6858000" cy="9144000"/>
  <p:embeddedFontLst>
    <p:embeddedFont>
      <p:font typeface="KoPubWorld돋움체 Medium" panose="020B0600000101010101" charset="-127"/>
      <p:regular r:id="rId3"/>
    </p:embeddedFont>
    <p:embeddedFont>
      <p:font typeface="KoPub돋움체 Bold" panose="020B0600000101010101" charset="-127"/>
      <p:bold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BED5"/>
    <a:srgbClr val="7488B1"/>
    <a:srgbClr val="262626"/>
    <a:srgbClr val="B0ADD3"/>
    <a:srgbClr val="8C7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1320" y="-2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68"/>
            </a:lvl1pPr>
            <a:lvl2pPr marL="755980" indent="0" algn="ctr">
              <a:buNone/>
              <a:defRPr sz="3307"/>
            </a:lvl2pPr>
            <a:lvl3pPr marL="1511960" indent="0" algn="ctr">
              <a:buNone/>
              <a:defRPr sz="2976"/>
            </a:lvl3pPr>
            <a:lvl4pPr marL="2267941" indent="0" algn="ctr">
              <a:buNone/>
              <a:defRPr sz="2646"/>
            </a:lvl4pPr>
            <a:lvl5pPr marL="3023921" indent="0" algn="ctr">
              <a:buNone/>
              <a:defRPr sz="2646"/>
            </a:lvl5pPr>
            <a:lvl6pPr marL="3779901" indent="0" algn="ctr">
              <a:buNone/>
              <a:defRPr sz="2646"/>
            </a:lvl6pPr>
            <a:lvl7pPr marL="4535881" indent="0" algn="ctr">
              <a:buNone/>
              <a:defRPr sz="2646"/>
            </a:lvl7pPr>
            <a:lvl8pPr marL="5291861" indent="0" algn="ctr">
              <a:buNone/>
              <a:defRPr sz="2646"/>
            </a:lvl8pPr>
            <a:lvl9pPr marL="6047842" indent="0" algn="ctr">
              <a:buNone/>
              <a:defRPr sz="2646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447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833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362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90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68">
                <a:solidFill>
                  <a:schemeClr val="tx1"/>
                </a:solidFill>
              </a:defRPr>
            </a:lvl1pPr>
            <a:lvl2pPr marL="75598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2pPr>
            <a:lvl3pPr marL="1511960" indent="0">
              <a:buNone/>
              <a:defRPr sz="2976">
                <a:solidFill>
                  <a:schemeClr val="tx1">
                    <a:tint val="75000"/>
                  </a:schemeClr>
                </a:solidFill>
              </a:defRPr>
            </a:lvl3pPr>
            <a:lvl4pPr marL="226794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4pPr>
            <a:lvl5pPr marL="302392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5pPr>
            <a:lvl6pPr marL="377990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6pPr>
            <a:lvl7pPr marL="453588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7pPr>
            <a:lvl8pPr marL="529186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8pPr>
            <a:lvl9pPr marL="6047842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954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676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844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013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423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1"/>
            </a:lvl1pPr>
            <a:lvl2pPr>
              <a:defRPr sz="4630"/>
            </a:lvl2pPr>
            <a:lvl3pPr>
              <a:defRPr sz="3968"/>
            </a:lvl3pPr>
            <a:lvl4pPr>
              <a:defRPr sz="3307"/>
            </a:lvl4pPr>
            <a:lvl5pPr>
              <a:defRPr sz="3307"/>
            </a:lvl5pPr>
            <a:lvl6pPr>
              <a:defRPr sz="3307"/>
            </a:lvl6pPr>
            <a:lvl7pPr>
              <a:defRPr sz="3307"/>
            </a:lvl7pPr>
            <a:lvl8pPr>
              <a:defRPr sz="3307"/>
            </a:lvl8pPr>
            <a:lvl9pPr>
              <a:defRPr sz="330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865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1"/>
            </a:lvl1pPr>
            <a:lvl2pPr marL="755980" indent="0">
              <a:buNone/>
              <a:defRPr sz="4630"/>
            </a:lvl2pPr>
            <a:lvl3pPr marL="1511960" indent="0">
              <a:buNone/>
              <a:defRPr sz="3968"/>
            </a:lvl3pPr>
            <a:lvl4pPr marL="2267941" indent="0">
              <a:buNone/>
              <a:defRPr sz="3307"/>
            </a:lvl4pPr>
            <a:lvl5pPr marL="3023921" indent="0">
              <a:buNone/>
              <a:defRPr sz="3307"/>
            </a:lvl5pPr>
            <a:lvl6pPr marL="3779901" indent="0">
              <a:buNone/>
              <a:defRPr sz="3307"/>
            </a:lvl6pPr>
            <a:lvl7pPr marL="4535881" indent="0">
              <a:buNone/>
              <a:defRPr sz="3307"/>
            </a:lvl7pPr>
            <a:lvl8pPr marL="5291861" indent="0">
              <a:buNone/>
              <a:defRPr sz="3307"/>
            </a:lvl8pPr>
            <a:lvl9pPr marL="6047842" indent="0">
              <a:buNone/>
              <a:defRPr sz="330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914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1138485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7049B-98E3-40A2-B6D7-6140C7E030E3}" type="datetimeFigureOut">
              <a:rPr lang="ko-KR" altLang="en-US" smtClean="0"/>
              <a:t>2023-11-12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EBAA6-AB09-4B68-9322-176424C5D8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7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11960" rtl="0" eaLnBrk="1" latinLnBrk="1" hangingPunct="1">
        <a:lnSpc>
          <a:spcPct val="90000"/>
        </a:lnSpc>
        <a:spcBef>
          <a:spcPct val="0"/>
        </a:spcBef>
        <a:buNone/>
        <a:defRPr sz="72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90" indent="-377990" algn="l" defTabSz="1511960" rtl="0" eaLnBrk="1" latinLnBrk="1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4630" kern="1200">
          <a:solidFill>
            <a:schemeClr val="tx1"/>
          </a:solidFill>
          <a:latin typeface="+mn-lt"/>
          <a:ea typeface="+mn-ea"/>
          <a:cs typeface="+mn-cs"/>
        </a:defRPr>
      </a:lvl1pPr>
      <a:lvl2pPr marL="1133970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188995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64593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40191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415789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91387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669852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425832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1pPr>
      <a:lvl2pPr marL="75598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51196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3pPr>
      <a:lvl4pPr marL="226794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02392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377990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53588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29186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047842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204359-A492-4734-A7DF-D81A69E82BA3}"/>
              </a:ext>
            </a:extLst>
          </p:cNvPr>
          <p:cNvSpPr/>
          <p:nvPr/>
        </p:nvSpPr>
        <p:spPr>
          <a:xfrm>
            <a:off x="0" y="0"/>
            <a:ext cx="15119350" cy="21383625"/>
          </a:xfrm>
          <a:prstGeom prst="rect">
            <a:avLst/>
          </a:prstGeom>
          <a:solidFill>
            <a:srgbClr val="7488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순서도: 수행의 시작/종료 22">
            <a:extLst>
              <a:ext uri="{FF2B5EF4-FFF2-40B4-BE49-F238E27FC236}">
                <a16:creationId xmlns:a16="http://schemas.microsoft.com/office/drawing/2014/main" id="{B53F2EA6-E526-41D8-9EA6-420E05219D6B}"/>
              </a:ext>
            </a:extLst>
          </p:cNvPr>
          <p:cNvSpPr/>
          <p:nvPr/>
        </p:nvSpPr>
        <p:spPr>
          <a:xfrm>
            <a:off x="977900" y="890611"/>
            <a:ext cx="1790700" cy="609600"/>
          </a:xfrm>
          <a:prstGeom prst="flowChartTerminator">
            <a:avLst/>
          </a:prstGeom>
          <a:solidFill>
            <a:srgbClr val="B3BE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B9C2EDE-1CB9-47CD-A87F-0A591F3F205E}"/>
              </a:ext>
            </a:extLst>
          </p:cNvPr>
          <p:cNvGrpSpPr/>
          <p:nvPr/>
        </p:nvGrpSpPr>
        <p:grpSpPr>
          <a:xfrm>
            <a:off x="977900" y="4286250"/>
            <a:ext cx="13163550" cy="2333625"/>
            <a:chOff x="977900" y="4286250"/>
            <a:chExt cx="13163550" cy="233362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597A977-A9F6-4C35-A04A-049679860871}"/>
                </a:ext>
              </a:extLst>
            </p:cNvPr>
            <p:cNvGrpSpPr/>
            <p:nvPr/>
          </p:nvGrpSpPr>
          <p:grpSpPr>
            <a:xfrm>
              <a:off x="977900" y="4286250"/>
              <a:ext cx="13163550" cy="2333625"/>
              <a:chOff x="977900" y="3676650"/>
              <a:chExt cx="13163550" cy="2657475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DE4070FC-EADF-4DDF-A2E2-74D7E6D80145}"/>
                  </a:ext>
                </a:extLst>
              </p:cNvPr>
              <p:cNvSpPr/>
              <p:nvPr/>
            </p:nvSpPr>
            <p:spPr>
              <a:xfrm>
                <a:off x="977900" y="3676650"/>
                <a:ext cx="13163550" cy="2657475"/>
              </a:xfrm>
              <a:prstGeom prst="roundRect">
                <a:avLst>
                  <a:gd name="adj" fmla="val 738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사각형: 둥근 위쪽 모서리 5">
                <a:extLst>
                  <a:ext uri="{FF2B5EF4-FFF2-40B4-BE49-F238E27FC236}">
                    <a16:creationId xmlns:a16="http://schemas.microsoft.com/office/drawing/2014/main" id="{81EBDF3F-7F1C-491D-9DC1-558C4C3D6992}"/>
                  </a:ext>
                </a:extLst>
              </p:cNvPr>
              <p:cNvSpPr/>
              <p:nvPr/>
            </p:nvSpPr>
            <p:spPr>
              <a:xfrm>
                <a:off x="977900" y="3676650"/>
                <a:ext cx="13163550" cy="933450"/>
              </a:xfrm>
              <a:prstGeom prst="round2SameRect">
                <a:avLst>
                  <a:gd name="adj1" fmla="val 22594"/>
                  <a:gd name="adj2" fmla="val 0"/>
                </a:avLst>
              </a:prstGeom>
              <a:solidFill>
                <a:srgbClr val="B3BE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28178E6-7A39-4A10-AE4F-1CD66339BD8A}"/>
                </a:ext>
              </a:extLst>
            </p:cNvPr>
            <p:cNvSpPr txBox="1"/>
            <p:nvPr/>
          </p:nvSpPr>
          <p:spPr>
            <a:xfrm>
              <a:off x="6536382" y="4403710"/>
              <a:ext cx="20465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tx2"/>
                  </a:solidFill>
                </a:rPr>
                <a:t>OVERVIEW</a:t>
              </a:r>
              <a:endParaRPr lang="ko-KR" altLang="en-US" sz="32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69C6BCF1-99BA-450F-AA34-53A9AB04E02A}"/>
              </a:ext>
            </a:extLst>
          </p:cNvPr>
          <p:cNvGrpSpPr/>
          <p:nvPr/>
        </p:nvGrpSpPr>
        <p:grpSpPr>
          <a:xfrm>
            <a:off x="977900" y="7097913"/>
            <a:ext cx="13163550" cy="2084187"/>
            <a:chOff x="977900" y="7097913"/>
            <a:chExt cx="13163550" cy="2084187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A1D066F-8A53-4881-B6E5-40B955ECB053}"/>
                </a:ext>
              </a:extLst>
            </p:cNvPr>
            <p:cNvGrpSpPr/>
            <p:nvPr/>
          </p:nvGrpSpPr>
          <p:grpSpPr>
            <a:xfrm>
              <a:off x="977900" y="7097913"/>
              <a:ext cx="13163550" cy="2084187"/>
              <a:chOff x="977900" y="3676651"/>
              <a:chExt cx="13163550" cy="2185988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A61379E8-644F-4D9C-BC6B-B4466DBC7378}"/>
                  </a:ext>
                </a:extLst>
              </p:cNvPr>
              <p:cNvSpPr/>
              <p:nvPr/>
            </p:nvSpPr>
            <p:spPr>
              <a:xfrm>
                <a:off x="977900" y="3676651"/>
                <a:ext cx="13163550" cy="2185988"/>
              </a:xfrm>
              <a:prstGeom prst="roundRect">
                <a:avLst>
                  <a:gd name="adj" fmla="val 712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사각형: 둥근 위쪽 모서리 9">
                <a:extLst>
                  <a:ext uri="{FF2B5EF4-FFF2-40B4-BE49-F238E27FC236}">
                    <a16:creationId xmlns:a16="http://schemas.microsoft.com/office/drawing/2014/main" id="{F6915557-7AB8-43BB-8810-A5B73D644544}"/>
                  </a:ext>
                </a:extLst>
              </p:cNvPr>
              <p:cNvSpPr/>
              <p:nvPr/>
            </p:nvSpPr>
            <p:spPr>
              <a:xfrm>
                <a:off x="977900" y="3676651"/>
                <a:ext cx="13163550" cy="860892"/>
              </a:xfrm>
              <a:prstGeom prst="round2SameRect">
                <a:avLst>
                  <a:gd name="adj1" fmla="val 17952"/>
                  <a:gd name="adj2" fmla="val 0"/>
                </a:avLst>
              </a:prstGeom>
              <a:solidFill>
                <a:srgbClr val="B3BE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557AA8C-A003-4568-B72A-544FCF15A457}"/>
                </a:ext>
              </a:extLst>
            </p:cNvPr>
            <p:cNvSpPr txBox="1"/>
            <p:nvPr/>
          </p:nvSpPr>
          <p:spPr>
            <a:xfrm>
              <a:off x="5636236" y="7215925"/>
              <a:ext cx="384688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tx2"/>
                  </a:solidFill>
                </a:rPr>
                <a:t>EXPECTANCY EFFECTS</a:t>
              </a:r>
              <a:endParaRPr lang="ko-KR" altLang="en-US" sz="32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A7F6CF1-30B8-4EE5-94B0-8E8B129E0D71}"/>
              </a:ext>
            </a:extLst>
          </p:cNvPr>
          <p:cNvGrpSpPr/>
          <p:nvPr/>
        </p:nvGrpSpPr>
        <p:grpSpPr>
          <a:xfrm>
            <a:off x="977900" y="9725620"/>
            <a:ext cx="13163550" cy="5045262"/>
            <a:chOff x="977900" y="9725620"/>
            <a:chExt cx="13163550" cy="5045262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87AC6B2C-599C-41AB-BC8B-42E5876B7A32}"/>
                </a:ext>
              </a:extLst>
            </p:cNvPr>
            <p:cNvGrpSpPr/>
            <p:nvPr/>
          </p:nvGrpSpPr>
          <p:grpSpPr>
            <a:xfrm>
              <a:off x="977900" y="9725620"/>
              <a:ext cx="13163550" cy="5045262"/>
              <a:chOff x="977900" y="3676650"/>
              <a:chExt cx="13163550" cy="5761434"/>
            </a:xfrm>
          </p:grpSpPr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72A9DE3F-9359-4F3E-B733-84B8AF63F211}"/>
                  </a:ext>
                </a:extLst>
              </p:cNvPr>
              <p:cNvSpPr/>
              <p:nvPr/>
            </p:nvSpPr>
            <p:spPr>
              <a:xfrm>
                <a:off x="977900" y="3676650"/>
                <a:ext cx="13163550" cy="5761434"/>
              </a:xfrm>
              <a:prstGeom prst="roundRect">
                <a:avLst>
                  <a:gd name="adj" fmla="val 46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사각형: 둥근 위쪽 모서리 15">
                <a:extLst>
                  <a:ext uri="{FF2B5EF4-FFF2-40B4-BE49-F238E27FC236}">
                    <a16:creationId xmlns:a16="http://schemas.microsoft.com/office/drawing/2014/main" id="{D3C49350-008B-4183-B6EF-44119D6677B9}"/>
                  </a:ext>
                </a:extLst>
              </p:cNvPr>
              <p:cNvSpPr/>
              <p:nvPr/>
            </p:nvSpPr>
            <p:spPr>
              <a:xfrm>
                <a:off x="977900" y="3676650"/>
                <a:ext cx="13163550" cy="937312"/>
              </a:xfrm>
              <a:prstGeom prst="round2SameRect">
                <a:avLst>
                  <a:gd name="adj1" fmla="val 28636"/>
                  <a:gd name="adj2" fmla="val 0"/>
                </a:avLst>
              </a:prstGeom>
              <a:solidFill>
                <a:srgbClr val="B3BE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7009581-CFF5-4C7C-A5C6-BCFC6D5A9600}"/>
                </a:ext>
              </a:extLst>
            </p:cNvPr>
            <p:cNvSpPr txBox="1"/>
            <p:nvPr/>
          </p:nvSpPr>
          <p:spPr>
            <a:xfrm>
              <a:off x="2558638" y="9843632"/>
              <a:ext cx="100020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tx2"/>
                  </a:solidFill>
                </a:rPr>
                <a:t>SYSTEM ARCHITECTURE &amp; DEVELOPMENT ENVIRONMENT</a:t>
              </a:r>
              <a:endParaRPr lang="ko-KR" altLang="en-US" sz="32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5CED4AF-46F8-4F18-AD6E-F556FDC2AB13}"/>
              </a:ext>
            </a:extLst>
          </p:cNvPr>
          <p:cNvGrpSpPr/>
          <p:nvPr/>
        </p:nvGrpSpPr>
        <p:grpSpPr>
          <a:xfrm>
            <a:off x="977900" y="15314402"/>
            <a:ext cx="13163550" cy="5045262"/>
            <a:chOff x="977900" y="15314402"/>
            <a:chExt cx="13163550" cy="5045262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AB1845D7-C04A-4312-A53B-A3E8B048DFE5}"/>
                </a:ext>
              </a:extLst>
            </p:cNvPr>
            <p:cNvGrpSpPr/>
            <p:nvPr/>
          </p:nvGrpSpPr>
          <p:grpSpPr>
            <a:xfrm>
              <a:off x="977900" y="15314402"/>
              <a:ext cx="13163550" cy="5045262"/>
              <a:chOff x="977900" y="3676650"/>
              <a:chExt cx="13163550" cy="5761434"/>
            </a:xfrm>
          </p:grpSpPr>
          <p:sp>
            <p:nvSpPr>
              <p:cNvPr id="21" name="사각형: 둥근 모서리 20">
                <a:extLst>
                  <a:ext uri="{FF2B5EF4-FFF2-40B4-BE49-F238E27FC236}">
                    <a16:creationId xmlns:a16="http://schemas.microsoft.com/office/drawing/2014/main" id="{10DD442E-2D71-44D0-8D38-A1D88A12CB92}"/>
                  </a:ext>
                </a:extLst>
              </p:cNvPr>
              <p:cNvSpPr/>
              <p:nvPr/>
            </p:nvSpPr>
            <p:spPr>
              <a:xfrm>
                <a:off x="977900" y="3676650"/>
                <a:ext cx="13163550" cy="5761434"/>
              </a:xfrm>
              <a:prstGeom prst="roundRect">
                <a:avLst>
                  <a:gd name="adj" fmla="val 351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사각형: 둥근 위쪽 모서리 21">
                <a:extLst>
                  <a:ext uri="{FF2B5EF4-FFF2-40B4-BE49-F238E27FC236}">
                    <a16:creationId xmlns:a16="http://schemas.microsoft.com/office/drawing/2014/main" id="{F3401B9F-CDA2-499F-8C97-E54897FD70E5}"/>
                  </a:ext>
                </a:extLst>
              </p:cNvPr>
              <p:cNvSpPr/>
              <p:nvPr/>
            </p:nvSpPr>
            <p:spPr>
              <a:xfrm>
                <a:off x="977900" y="3676650"/>
                <a:ext cx="13163550" cy="937312"/>
              </a:xfrm>
              <a:prstGeom prst="round2SameRect">
                <a:avLst>
                  <a:gd name="adj1" fmla="val 17032"/>
                  <a:gd name="adj2" fmla="val 0"/>
                </a:avLst>
              </a:prstGeom>
              <a:solidFill>
                <a:srgbClr val="B3BE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D6F28C3-09FB-4356-BE19-73313C4E69E7}"/>
                </a:ext>
              </a:extLst>
            </p:cNvPr>
            <p:cNvSpPr txBox="1"/>
            <p:nvPr/>
          </p:nvSpPr>
          <p:spPr>
            <a:xfrm>
              <a:off x="6849613" y="15432414"/>
              <a:ext cx="142013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tx2"/>
                  </a:solidFill>
                </a:rPr>
                <a:t>RESULT</a:t>
              </a:r>
              <a:endParaRPr lang="ko-KR" altLang="en-US" sz="3200" b="1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BEDB9280-3E8D-44E9-9A8D-A1A0036ADB16}"/>
              </a:ext>
            </a:extLst>
          </p:cNvPr>
          <p:cNvSpPr txBox="1"/>
          <p:nvPr/>
        </p:nvSpPr>
        <p:spPr>
          <a:xfrm>
            <a:off x="1379364" y="903023"/>
            <a:ext cx="9877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tx2"/>
                </a:solidFill>
              </a:rPr>
              <a:t>WEB</a:t>
            </a:r>
            <a:endParaRPr lang="ko-KR" altLang="en-US" sz="3200" b="1" dirty="0">
              <a:solidFill>
                <a:schemeClr val="tx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595A3CB-E9A7-47C6-8DC7-0EA8E099BEA2}"/>
              </a:ext>
            </a:extLst>
          </p:cNvPr>
          <p:cNvSpPr txBox="1"/>
          <p:nvPr/>
        </p:nvSpPr>
        <p:spPr>
          <a:xfrm>
            <a:off x="977900" y="1689788"/>
            <a:ext cx="86885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JWT</a:t>
            </a:r>
            <a:r>
              <a:rPr lang="ko-KR" altLang="en-US" sz="40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인증과</a:t>
            </a:r>
            <a:r>
              <a:rPr lang="en-US" altLang="ko-KR" sz="40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40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권한을 이용한 </a:t>
            </a:r>
            <a:r>
              <a:rPr lang="ko-KR" altLang="en-US" sz="4000" b="1" dirty="0" err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웹기반</a:t>
            </a:r>
            <a:r>
              <a:rPr lang="ko-KR" altLang="en-US" sz="40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메신저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1AD0E2-5AD1-4D87-A594-631DDAB6D4C1}"/>
              </a:ext>
            </a:extLst>
          </p:cNvPr>
          <p:cNvSpPr txBox="1"/>
          <p:nvPr/>
        </p:nvSpPr>
        <p:spPr>
          <a:xfrm>
            <a:off x="9216571" y="2991463"/>
            <a:ext cx="4924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Medium" panose="00000600000000000000" pitchFamily="2" charset="-127"/>
              </a:rPr>
              <a:t>정동기</a:t>
            </a:r>
            <a:r>
              <a:rPr lang="ko-KR" altLang="en-US" sz="24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| dkrhank45@skuniv.ac.kr</a:t>
            </a:r>
            <a:endParaRPr lang="ko-KR" altLang="en-US" sz="2400" dirty="0"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518B78-825E-44AE-95FC-792EF62031CF}"/>
              </a:ext>
            </a:extLst>
          </p:cNvPr>
          <p:cNvSpPr txBox="1"/>
          <p:nvPr/>
        </p:nvSpPr>
        <p:spPr>
          <a:xfrm>
            <a:off x="1210930" y="5245670"/>
            <a:ext cx="129517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JWT (JSON Web Token)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인증을 통한 게시판과 채팅 기능을 사용할 수 있는 사이트입니다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사용자는 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JWT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가지고 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HTTP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통신 시에 인증에 성공하면 사이트에 접근이 가능하게 됩니다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또한 인증 후 자신의 권한에 따라 접근할 수 있는 기능이 달라집니다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endParaRPr lang="ko-KR" altLang="en-US" sz="2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BBA75B0-04FC-40ED-AD73-C1B3F74845B5}"/>
              </a:ext>
            </a:extLst>
          </p:cNvPr>
          <p:cNvSpPr txBox="1"/>
          <p:nvPr/>
        </p:nvSpPr>
        <p:spPr>
          <a:xfrm>
            <a:off x="1274724" y="8018053"/>
            <a:ext cx="127825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JWT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사용하여 데이터베이스와의 </a:t>
            </a:r>
            <a:r>
              <a:rPr lang="ko-KR" altLang="en-US" sz="2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통신을 최소화 시켜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부하를 줄일 수 있으며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사용자 인증 정보의 보안을 강화합니다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인증 정보에 있는 권한에 따라서 사용자의 사이트 접근 범위가 달라지며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권한이 높은 사용자는 권한이 낮은 사용자를 관리하는 방법을 통해 보안을 강화합니다</a:t>
            </a:r>
            <a:r>
              <a:rPr lang="en-US" altLang="ko-KR" sz="2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endParaRPr lang="ko-KR" altLang="en-US" sz="2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3" name="그림 2" descr="스크린샷, 텍스트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FDA01027-0BF1-6B50-43BF-84F56F261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135" y="10763473"/>
            <a:ext cx="9848773" cy="3790355"/>
          </a:xfrm>
          <a:prstGeom prst="rect">
            <a:avLst/>
          </a:prstGeom>
        </p:spPr>
      </p:pic>
      <p:pic>
        <p:nvPicPr>
          <p:cNvPr id="11" name="그림 10" descr="텍스트, 스크린샷, 직사각형, 디자인이(가) 표시된 사진&#10;&#10;자동 생성된 설명">
            <a:extLst>
              <a:ext uri="{FF2B5EF4-FFF2-40B4-BE49-F238E27FC236}">
                <a16:creationId xmlns:a16="http://schemas.microsoft.com/office/drawing/2014/main" id="{FC34FC14-A496-775F-4D6C-187E866854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640" y="16678722"/>
            <a:ext cx="13119229" cy="281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91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108</Words>
  <Application>Microsoft Office PowerPoint</Application>
  <PresentationFormat>사용자 지정</PresentationFormat>
  <Paragraphs>9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Calibri Light</vt:lpstr>
      <vt:lpstr>Calibri</vt:lpstr>
      <vt:lpstr>Arial</vt:lpstr>
      <vt:lpstr>KoPubWorld돋움체 Medium</vt:lpstr>
      <vt:lpstr>KoPub돋움체 Bold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RACS</dc:creator>
  <cp:lastModifiedBy>정동기</cp:lastModifiedBy>
  <cp:revision>9</cp:revision>
  <dcterms:created xsi:type="dcterms:W3CDTF">2023-11-08T06:36:02Z</dcterms:created>
  <dcterms:modified xsi:type="dcterms:W3CDTF">2023-11-12T05:24:53Z</dcterms:modified>
</cp:coreProperties>
</file>

<file path=docProps/thumbnail.jpeg>
</file>